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72" r:id="rId2"/>
    <p:sldId id="440" r:id="rId3"/>
    <p:sldId id="460" r:id="rId4"/>
    <p:sldId id="461" r:id="rId5"/>
    <p:sldId id="464" r:id="rId6"/>
    <p:sldId id="467" r:id="rId7"/>
    <p:sldId id="468" r:id="rId8"/>
    <p:sldId id="447" r:id="rId9"/>
    <p:sldId id="441" r:id="rId10"/>
    <p:sldId id="469" r:id="rId11"/>
    <p:sldId id="470" r:id="rId12"/>
    <p:sldId id="471" r:id="rId13"/>
    <p:sldId id="426" r:id="rId14"/>
    <p:sldId id="466" r:id="rId15"/>
    <p:sldId id="261" r:id="rId1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02"/>
    <a:srgbClr val="000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236" autoAdjust="0"/>
    <p:restoredTop sz="81854" autoAdjust="0"/>
  </p:normalViewPr>
  <p:slideViewPr>
    <p:cSldViewPr snapToGrid="0" snapToObjects="1">
      <p:cViewPr varScale="1">
        <p:scale>
          <a:sx n="121" d="100"/>
          <a:sy n="121" d="100"/>
        </p:scale>
        <p:origin x="189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F333BD-2F1B-494D-95FB-0A44DC07127E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C619CC-24A0-B94F-A45B-996451968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80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C3B13-16D2-DB43-9017-48EB85C4C2F8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E3F564-E359-224B-839A-A681B5AB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08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8/26/2024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026675" y="6714392"/>
            <a:ext cx="3582837" cy="230187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TEMPO Program / AIST-21-0043</a:t>
            </a:r>
          </a:p>
          <a:p>
            <a:pPr eaLnBrk="1" hangingPunct="1">
              <a:defRPr/>
            </a:pPr>
            <a:endParaRPr lang="en-US" sz="10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5/12/2015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026675" y="6714392"/>
            <a:ext cx="3582837" cy="230187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Performance</a:t>
            </a:r>
            <a:r>
              <a:rPr lang="en-US" sz="1000" baseline="0" dirty="0">
                <a:solidFill>
                  <a:srgbClr val="000000"/>
                </a:solidFill>
                <a:latin typeface="Calibri" charset="0"/>
              </a:rPr>
              <a:t> TIM – INR Design Update</a:t>
            </a:r>
            <a:endParaRPr lang="en-US" sz="10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 sz="10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89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5/12/2015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026675" y="6714392"/>
            <a:ext cx="3582837" cy="230187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Performance</a:t>
            </a:r>
            <a:r>
              <a:rPr lang="en-US" sz="1000" baseline="0" dirty="0">
                <a:solidFill>
                  <a:srgbClr val="000000"/>
                </a:solidFill>
                <a:latin typeface="Calibri" charset="0"/>
              </a:rPr>
              <a:t> TIM – INR Design Update</a:t>
            </a:r>
            <a:endParaRPr lang="en-US" sz="10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 sz="10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2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19576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0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1" r:id="rId3"/>
    <p:sldLayoutId id="2147483652" r:id="rId4"/>
    <p:sldLayoutId id="2147483656" r:id="rId5"/>
    <p:sldLayoutId id="2147483653" r:id="rId6"/>
    <p:sldLayoutId id="2147483654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543300" y="1623989"/>
            <a:ext cx="4879975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sz="2800" b="1" dirty="0">
                <a:solidFill>
                  <a:srgbClr val="000090"/>
                </a:solidFill>
                <a:cs typeface="Arial" charset="0"/>
              </a:rPr>
              <a:t>TEMPO at Night</a:t>
            </a:r>
          </a:p>
          <a:p>
            <a:pPr algn="r" eaLnBrk="1" hangingPunct="1">
              <a:spcBef>
                <a:spcPts val="600"/>
              </a:spcBef>
            </a:pPr>
            <a:r>
              <a:rPr lang="en-US" b="1" dirty="0">
                <a:solidFill>
                  <a:srgbClr val="0000FF"/>
                </a:solidFill>
                <a:cs typeface="Arial" charset="0"/>
              </a:rPr>
              <a:t>  </a:t>
            </a:r>
            <a:r>
              <a:rPr lang="en-US" sz="2000" b="1" dirty="0">
                <a:cs typeface="Arial" charset="0"/>
              </a:rPr>
              <a:t>J. Carr</a:t>
            </a:r>
            <a:r>
              <a:rPr lang="en-US" sz="2000" b="1" baseline="30000" dirty="0">
                <a:cs typeface="Arial" charset="0"/>
              </a:rPr>
              <a:t>1</a:t>
            </a:r>
            <a:r>
              <a:rPr lang="en-US" sz="2000" b="1" dirty="0">
                <a:cs typeface="Arial" charset="0"/>
              </a:rPr>
              <a:t>, H. Chong</a:t>
            </a:r>
            <a:r>
              <a:rPr lang="en-US" sz="2000" b="1" baseline="30000" dirty="0">
                <a:cs typeface="Arial" charset="0"/>
              </a:rPr>
              <a:t>2</a:t>
            </a:r>
            <a:r>
              <a:rPr lang="en-US" sz="2000" b="1" dirty="0">
                <a:cs typeface="Arial" charset="0"/>
              </a:rPr>
              <a:t>, X. Liu</a:t>
            </a:r>
            <a:r>
              <a:rPr lang="en-US" sz="2000" b="1" baseline="30000" dirty="0">
                <a:cs typeface="Arial" charset="0"/>
              </a:rPr>
              <a:t>2</a:t>
            </a:r>
            <a:r>
              <a:rPr lang="en-US" sz="2000" b="1" dirty="0">
                <a:cs typeface="Arial" charset="0"/>
              </a:rPr>
              <a:t>,</a:t>
            </a:r>
          </a:p>
          <a:p>
            <a:pPr algn="r" eaLnBrk="1" hangingPunct="1">
              <a:spcBef>
                <a:spcPts val="600"/>
              </a:spcBef>
            </a:pPr>
            <a:r>
              <a:rPr lang="en-US" sz="2000" b="1" dirty="0">
                <a:cs typeface="Arial" charset="0"/>
              </a:rPr>
              <a:t>D. Flittner</a:t>
            </a:r>
            <a:r>
              <a:rPr lang="en-US" sz="2000" b="1" baseline="30000" dirty="0">
                <a:cs typeface="Arial" charset="0"/>
              </a:rPr>
              <a:t>3</a:t>
            </a:r>
            <a:r>
              <a:rPr lang="en-US" sz="2000" b="1" dirty="0">
                <a:cs typeface="Arial" charset="0"/>
              </a:rPr>
              <a:t>, J. Houck</a:t>
            </a:r>
            <a:r>
              <a:rPr lang="en-US" sz="2000" b="1" baseline="30000" dirty="0">
                <a:cs typeface="Arial" charset="0"/>
              </a:rPr>
              <a:t>2</a:t>
            </a:r>
            <a:r>
              <a:rPr lang="en-US" sz="2000" b="1" dirty="0">
                <a:cs typeface="Arial" charset="0"/>
              </a:rPr>
              <a:t>, </a:t>
            </a:r>
          </a:p>
          <a:p>
            <a:pPr algn="r" eaLnBrk="1" hangingPunct="1">
              <a:spcBef>
                <a:spcPts val="600"/>
              </a:spcBef>
            </a:pPr>
            <a:r>
              <a:rPr lang="en-US" sz="2000" b="1" dirty="0">
                <a:cs typeface="Arial" charset="0"/>
              </a:rPr>
              <a:t>V. Kalb</a:t>
            </a:r>
            <a:r>
              <a:rPr lang="en-US" sz="2000" b="1" baseline="30000" dirty="0">
                <a:cs typeface="Arial" charset="0"/>
              </a:rPr>
              <a:t>4</a:t>
            </a:r>
            <a:r>
              <a:rPr lang="en-US" sz="2000" b="1" dirty="0">
                <a:cs typeface="Arial" charset="0"/>
              </a:rPr>
              <a:t>, H. Madani</a:t>
            </a:r>
            <a:r>
              <a:rPr lang="en-US" sz="2000" b="1" baseline="30000" dirty="0">
                <a:cs typeface="Arial" charset="0"/>
              </a:rPr>
              <a:t>1</a:t>
            </a:r>
            <a:r>
              <a:rPr lang="en-US" sz="2000" b="1" dirty="0">
                <a:cs typeface="Arial" charset="0"/>
              </a:rPr>
              <a:t>, D. Wu</a:t>
            </a:r>
            <a:r>
              <a:rPr lang="en-US" sz="2000" b="1" baseline="30000" dirty="0">
                <a:cs typeface="Arial" charset="0"/>
              </a:rPr>
              <a:t>4</a:t>
            </a:r>
            <a:endParaRPr lang="en-US" sz="2000" b="1" dirty="0"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r>
              <a:rPr lang="en-US" sz="1600" b="1" dirty="0">
                <a:solidFill>
                  <a:srgbClr val="000090"/>
                </a:solidFill>
                <a:cs typeface="Arial" charset="0"/>
              </a:rPr>
              <a:t>August 26, 2024</a:t>
            </a:r>
          </a:p>
          <a:p>
            <a:pPr algn="r" eaLnBrk="1" hangingPunct="1">
              <a:spcBef>
                <a:spcPts val="600"/>
              </a:spcBef>
            </a:pPr>
            <a:r>
              <a:rPr lang="en-US" sz="1400" u="sng" dirty="0">
                <a:solidFill>
                  <a:srgbClr val="000000"/>
                </a:solidFill>
                <a:cs typeface="Arial" charset="0"/>
              </a:rPr>
              <a:t>jcarr@carrastro.com</a:t>
            </a:r>
          </a:p>
          <a:p>
            <a:pPr algn="r" eaLnBrk="1" hangingPunct="1">
              <a:spcBef>
                <a:spcPts val="600"/>
              </a:spcBef>
            </a:pPr>
            <a:endParaRPr lang="en-US" sz="1400" dirty="0"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AEE04-4B92-326B-2E0E-35A67BED6C04}"/>
              </a:ext>
            </a:extLst>
          </p:cNvPr>
          <p:cNvSpPr txBox="1"/>
          <p:nvPr/>
        </p:nvSpPr>
        <p:spPr>
          <a:xfrm>
            <a:off x="5905590" y="1264231"/>
            <a:ext cx="2498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Beta Maturity TEMPO Datasets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C95FF7-F498-5F93-701B-C1ECEA5042DA}"/>
              </a:ext>
            </a:extLst>
          </p:cNvPr>
          <p:cNvSpPr txBox="1"/>
          <p:nvPr/>
        </p:nvSpPr>
        <p:spPr>
          <a:xfrm>
            <a:off x="6020074" y="4052621"/>
            <a:ext cx="272087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/>
              <a:t>1</a:t>
            </a:r>
            <a:r>
              <a:rPr lang="en-US" sz="1400" b="1" dirty="0"/>
              <a:t>Carr Astronautics, Greenbelt, MD</a:t>
            </a:r>
          </a:p>
          <a:p>
            <a:r>
              <a:rPr lang="en-US" sz="1400" b="1" baseline="30000" dirty="0"/>
              <a:t>2</a:t>
            </a:r>
            <a:r>
              <a:rPr lang="en-US" sz="1400" b="1" dirty="0"/>
              <a:t>SAO, Cambridge, MA</a:t>
            </a:r>
          </a:p>
          <a:p>
            <a:r>
              <a:rPr lang="en-US" sz="1400" b="1" baseline="30000" dirty="0"/>
              <a:t>3</a:t>
            </a:r>
            <a:r>
              <a:rPr lang="en-US" sz="1400" b="1" dirty="0"/>
              <a:t>NASA/</a:t>
            </a:r>
            <a:r>
              <a:rPr lang="en-US" sz="1400" b="1" dirty="0" err="1"/>
              <a:t>LaRC</a:t>
            </a:r>
            <a:endParaRPr lang="en-US" sz="1400" b="1" dirty="0"/>
          </a:p>
          <a:p>
            <a:r>
              <a:rPr lang="en-US" sz="1400" b="1" baseline="30000" dirty="0"/>
              <a:t>4</a:t>
            </a:r>
            <a:r>
              <a:rPr lang="en-US" sz="1400" b="1" dirty="0"/>
              <a:t>NASA/GSFC </a:t>
            </a:r>
          </a:p>
          <a:p>
            <a:endParaRPr lang="en-US" sz="1400" dirty="0"/>
          </a:p>
          <a:p>
            <a:r>
              <a:rPr lang="en-US" sz="1400" b="1" dirty="0"/>
              <a:t>Support: TEMPO Program &amp;</a:t>
            </a:r>
          </a:p>
          <a:p>
            <a:r>
              <a:rPr lang="en-US" sz="1400" b="1" dirty="0"/>
              <a:t>NASA/ESTO AIST-21-0043</a:t>
            </a:r>
          </a:p>
        </p:txBody>
      </p:sp>
      <p:pic>
        <p:nvPicPr>
          <p:cNvPr id="6" name="Picture 7" descr="CARR_Logo_72dpi_TRANS2.png">
            <a:extLst>
              <a:ext uri="{FF2B5EF4-FFF2-40B4-BE49-F238E27FC236}">
                <a16:creationId xmlns:a16="http://schemas.microsoft.com/office/drawing/2014/main" id="{32DACF39-BFE3-7918-9B70-6E6F6886F1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4054" y="195300"/>
            <a:ext cx="1456949" cy="9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4635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4EF3146-16B3-96EE-91B4-2E293D07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1404"/>
            <a:ext cx="9144000" cy="4800600"/>
          </a:xfrm>
          <a:prstGeom prst="rect">
            <a:avLst/>
          </a:prstGeom>
        </p:spPr>
      </p:pic>
      <p:sp>
        <p:nvSpPr>
          <p:cNvPr id="33" name="Title 2">
            <a:extLst>
              <a:ext uri="{FF2B5EF4-FFF2-40B4-BE49-F238E27FC236}">
                <a16:creationId xmlns:a16="http://schemas.microsoft.com/office/drawing/2014/main" id="{FF895E01-2043-EE8D-FB8D-F5BCDC8C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</p:spPr>
        <p:txBody>
          <a:bodyPr/>
          <a:lstStyle/>
          <a:p>
            <a:r>
              <a:rPr lang="en-US" dirty="0"/>
              <a:t>Post-Processing: Cleaning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CED277-4CE0-ADA7-2CBA-22E32A6D7B47}"/>
              </a:ext>
            </a:extLst>
          </p:cNvPr>
          <p:cNvSpPr txBox="1"/>
          <p:nvPr/>
        </p:nvSpPr>
        <p:spPr>
          <a:xfrm>
            <a:off x="1384257" y="1016235"/>
            <a:ext cx="7062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Science with TEMPO Nighttime Data is a lot of Work!*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410099-F8A7-647E-E0BA-BED9D2833012}"/>
              </a:ext>
            </a:extLst>
          </p:cNvPr>
          <p:cNvSpPr txBox="1"/>
          <p:nvPr/>
        </p:nvSpPr>
        <p:spPr>
          <a:xfrm>
            <a:off x="565688" y="6288705"/>
            <a:ext cx="776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*Fortunately, we have tools in Python and MATLAB to do this work on RADT files.</a:t>
            </a:r>
          </a:p>
        </p:txBody>
      </p:sp>
    </p:spTree>
    <p:extLst>
      <p:ext uri="{BB962C8B-B14F-4D97-AF65-F5344CB8AC3E}">
        <p14:creationId xmlns:p14="http://schemas.microsoft.com/office/powerpoint/2010/main" val="3278972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3A7F55-114C-5D0F-ECAF-ED1D8DBA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Subtraction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92201-E407-5712-1F55-FF5222072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28" y="1072975"/>
            <a:ext cx="7557543" cy="56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55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66CE26-DD66-52E4-B0A7-D6DA3295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Subtracted Background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F5F820-7267-2EA7-4917-DC4687900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44" y="1600024"/>
            <a:ext cx="7969469" cy="31323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EF1AF0-DF1A-C945-8886-61CD0BE136F3}"/>
              </a:ext>
            </a:extLst>
          </p:cNvPr>
          <p:cNvSpPr txBox="1"/>
          <p:nvPr/>
        </p:nvSpPr>
        <p:spPr>
          <a:xfrm>
            <a:off x="878108" y="1055405"/>
            <a:ext cx="738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Background Light shows Solar (Fraunhofer) and Atmospheric Scattering/Absorption Features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EF5387-1E4E-FEC9-55A7-5E5646E35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" t="28156" r="4632" b="25530"/>
          <a:stretch/>
        </p:blipFill>
        <p:spPr>
          <a:xfrm>
            <a:off x="2130990" y="4732422"/>
            <a:ext cx="5286686" cy="19669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70CFF43-9EF2-928D-CCA7-C0DC27AC8437}"/>
              </a:ext>
            </a:extLst>
          </p:cNvPr>
          <p:cNvSpPr txBox="1"/>
          <p:nvPr/>
        </p:nvSpPr>
        <p:spPr>
          <a:xfrm>
            <a:off x="2979682" y="5708029"/>
            <a:ext cx="378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Sun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D5A080-5DA6-1FA4-77BD-CB6FE8D29C4C}"/>
              </a:ext>
            </a:extLst>
          </p:cNvPr>
          <p:cNvSpPr txBox="1"/>
          <p:nvPr/>
        </p:nvSpPr>
        <p:spPr>
          <a:xfrm>
            <a:off x="3329153" y="5915610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Moon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67994E-14F3-9A4E-7EDD-4CB88F930CB7}"/>
              </a:ext>
            </a:extLst>
          </p:cNvPr>
          <p:cNvSpPr txBox="1"/>
          <p:nvPr/>
        </p:nvSpPr>
        <p:spPr>
          <a:xfrm>
            <a:off x="4944609" y="5721152"/>
            <a:ext cx="1455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Solar/Lunar Terminators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DADFE8-DE96-6730-8112-67E7BCF4A905}"/>
              </a:ext>
            </a:extLst>
          </p:cNvPr>
          <p:cNvSpPr txBox="1"/>
          <p:nvPr/>
        </p:nvSpPr>
        <p:spPr>
          <a:xfrm>
            <a:off x="4930065" y="5185462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Granule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D54194-3FFC-2103-1097-52764636FF0C}"/>
              </a:ext>
            </a:extLst>
          </p:cNvPr>
          <p:cNvSpPr txBox="1"/>
          <p:nvPr/>
        </p:nvSpPr>
        <p:spPr>
          <a:xfrm>
            <a:off x="4070396" y="5524992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Lunar Glint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BBF7F7-524E-946F-EE68-27B87969E666}"/>
              </a:ext>
            </a:extLst>
          </p:cNvPr>
          <p:cNvSpPr txBox="1"/>
          <p:nvPr/>
        </p:nvSpPr>
        <p:spPr>
          <a:xfrm>
            <a:off x="7351966" y="5123750"/>
            <a:ext cx="1482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is why we call the Nighttime L1b “Twilight” Radiances (RADT)</a:t>
            </a:r>
          </a:p>
        </p:txBody>
      </p:sp>
    </p:spTree>
    <p:extLst>
      <p:ext uri="{BB962C8B-B14F-4D97-AF65-F5344CB8AC3E}">
        <p14:creationId xmlns:p14="http://schemas.microsoft.com/office/powerpoint/2010/main" val="2628167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6B9EA0-29C3-FFA8-3BFC-4B9E205CB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35" r="63995"/>
          <a:stretch/>
        </p:blipFill>
        <p:spPr>
          <a:xfrm>
            <a:off x="453006" y="1684951"/>
            <a:ext cx="2353111" cy="45695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7BF1E2-4C2F-723B-1801-D5758E20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Reregistration with VIIRS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BD7145-5724-2678-9203-6311CA2AB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807"/>
          <a:stretch/>
        </p:blipFill>
        <p:spPr>
          <a:xfrm>
            <a:off x="1862356" y="1684951"/>
            <a:ext cx="3175233" cy="45852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945678-5B94-AC9B-34C0-87A2881D0F41}"/>
              </a:ext>
            </a:extLst>
          </p:cNvPr>
          <p:cNvSpPr txBox="1"/>
          <p:nvPr/>
        </p:nvSpPr>
        <p:spPr>
          <a:xfrm>
            <a:off x="1312877" y="170172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ED24E9-BB94-C220-E291-5A4202C367D7}"/>
              </a:ext>
            </a:extLst>
          </p:cNvPr>
          <p:cNvSpPr txBox="1"/>
          <p:nvPr/>
        </p:nvSpPr>
        <p:spPr>
          <a:xfrm>
            <a:off x="3697046" y="1701729"/>
            <a:ext cx="65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VIIRS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B697F9D-74C3-BF64-ADC5-85B9E5A49B41}"/>
              </a:ext>
            </a:extLst>
          </p:cNvPr>
          <p:cNvSpPr txBox="1">
            <a:spLocks/>
          </p:cNvSpPr>
          <p:nvPr/>
        </p:nvSpPr>
        <p:spPr>
          <a:xfrm>
            <a:off x="5196980" y="1769768"/>
            <a:ext cx="3870820" cy="43551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Tx/>
              <a:buFont typeface="Wingdings" charset="2"/>
              <a:buChar char="Ø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A9"/>
              </a:buClr>
              <a:buFont typeface="Arial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TEMPO Navigation is “nominal” without benefit of INR processing to precisely register it with GOES-R Reference Imagery (“INR Truth”)</a:t>
            </a:r>
          </a:p>
          <a:p>
            <a:r>
              <a:rPr lang="en-US" sz="1800" dirty="0"/>
              <a:t>VIIRS-DNB Clear-Sky Composite used as “INR Truth”</a:t>
            </a:r>
          </a:p>
          <a:p>
            <a:r>
              <a:rPr lang="en-US" sz="1800" dirty="0"/>
              <a:t>TEMPO Bright Spots matched to VIIRS-DNB</a:t>
            </a:r>
          </a:p>
          <a:p>
            <a:r>
              <a:rPr lang="en-US" sz="1800" dirty="0"/>
              <a:t>Biases Compensated by Adjusting the (Lat, Lon) coordinates in the TEMPO granule on a per scan basis</a:t>
            </a:r>
          </a:p>
          <a:p>
            <a:r>
              <a:rPr lang="en-US" sz="1800" dirty="0"/>
              <a:t>Adjusted (Lat, Lon) tested for quality</a:t>
            </a:r>
          </a:p>
          <a:p>
            <a:r>
              <a:rPr lang="en-US" sz="1800" dirty="0"/>
              <a:t>Implemented in MATLAB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96471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AEC3BC-E4FC-B414-9195-C5C921249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Urbanization/City Spectra</a:t>
            </a:r>
          </a:p>
          <a:p>
            <a:r>
              <a:rPr lang="en-US" sz="2800" dirty="0"/>
              <a:t>Oil &amp; Gas</a:t>
            </a:r>
          </a:p>
          <a:p>
            <a:r>
              <a:rPr lang="en-US" sz="2800" dirty="0"/>
              <a:t>Fishing</a:t>
            </a:r>
          </a:p>
          <a:p>
            <a:r>
              <a:rPr lang="en-US" sz="2800" dirty="0"/>
              <a:t>Aurora &amp; Airglow</a:t>
            </a:r>
          </a:p>
          <a:p>
            <a:r>
              <a:rPr lang="en-US" sz="2800" dirty="0"/>
              <a:t>Space Objects</a:t>
            </a:r>
          </a:p>
          <a:p>
            <a:pPr lvl="1"/>
            <a:r>
              <a:rPr lang="en-US" sz="2400" dirty="0"/>
              <a:t>Moon (easy!)</a:t>
            </a:r>
          </a:p>
          <a:p>
            <a:pPr lvl="1"/>
            <a:r>
              <a:rPr lang="en-US" sz="2400" dirty="0"/>
              <a:t>Stars (bright ones)</a:t>
            </a:r>
          </a:p>
          <a:p>
            <a:pPr lvl="1"/>
            <a:r>
              <a:rPr lang="en-US" sz="2400" dirty="0"/>
              <a:t>Satellites (e.g., </a:t>
            </a:r>
            <a:r>
              <a:rPr lang="en-US" sz="2400" dirty="0" err="1"/>
              <a:t>Starlink</a:t>
            </a:r>
            <a:r>
              <a:rPr lang="en-US" sz="2400" dirty="0"/>
              <a:t> @ 550 km)?</a:t>
            </a:r>
          </a:p>
          <a:p>
            <a:r>
              <a:rPr lang="en-US" sz="2800" dirty="0"/>
              <a:t>Nighttime Cloud Imaging</a:t>
            </a:r>
          </a:p>
          <a:p>
            <a:r>
              <a:rPr lang="en-US" sz="2800" dirty="0"/>
              <a:t>Nighttime Trace Gases &amp; Aerosols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01312C-E5AB-7C1B-10BB-76ADD11A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Investigations</a:t>
            </a:r>
          </a:p>
        </p:txBody>
      </p:sp>
    </p:spTree>
    <p:extLst>
      <p:ext uri="{BB962C8B-B14F-4D97-AF65-F5344CB8AC3E}">
        <p14:creationId xmlns:p14="http://schemas.microsoft.com/office/powerpoint/2010/main" val="3998992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B9B74D-C7A3-05FD-0B8A-A009B0034CFB}"/>
              </a:ext>
            </a:extLst>
          </p:cNvPr>
          <p:cNvSpPr txBox="1"/>
          <p:nvPr/>
        </p:nvSpPr>
        <p:spPr>
          <a:xfrm>
            <a:off x="778109" y="931500"/>
            <a:ext cx="758778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 Mahalo!  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Look for a Paper in </a:t>
            </a:r>
            <a:r>
              <a:rPr lang="en-US" sz="2800" b="1" i="1" dirty="0"/>
              <a:t>Earth and Space Science </a:t>
            </a:r>
            <a:r>
              <a:rPr lang="en-US" sz="2800" b="1" dirty="0"/>
              <a:t>Soon!</a:t>
            </a:r>
          </a:p>
        </p:txBody>
      </p:sp>
    </p:spTree>
    <p:extLst>
      <p:ext uri="{BB962C8B-B14F-4D97-AF65-F5344CB8AC3E}">
        <p14:creationId xmlns:p14="http://schemas.microsoft.com/office/powerpoint/2010/main" val="1550492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9B0A23-45B9-A8E8-EC57-6080E6BB6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Aloha!</a:t>
            </a:r>
          </a:p>
          <a:p>
            <a:r>
              <a:rPr lang="en-US" sz="2800" dirty="0"/>
              <a:t>TEMPO Nighttime Science is Bonus Science!</a:t>
            </a:r>
          </a:p>
          <a:p>
            <a:r>
              <a:rPr lang="en-US" sz="2800" dirty="0"/>
              <a:t>Nighttime Signals are very Small: Challenging Work!</a:t>
            </a:r>
          </a:p>
          <a:p>
            <a:r>
              <a:rPr lang="en-US" sz="2800" dirty="0"/>
              <a:t>Example Use Cases</a:t>
            </a:r>
          </a:p>
          <a:p>
            <a:pPr lvl="1"/>
            <a:r>
              <a:rPr lang="en-US" sz="2400" dirty="0"/>
              <a:t>City Lights (4-5 orders of magnitude dimmer than daytime) </a:t>
            </a:r>
          </a:p>
          <a:p>
            <a:pPr lvl="1"/>
            <a:r>
              <a:rPr lang="en-US" sz="2400" dirty="0"/>
              <a:t>Moonlit Clouds (even dimmer) </a:t>
            </a:r>
          </a:p>
          <a:p>
            <a:pPr lvl="1"/>
            <a:r>
              <a:rPr lang="en-US" sz="2400" dirty="0"/>
              <a:t>Aurora and Nightglow (extremely dim)</a:t>
            </a:r>
          </a:p>
          <a:p>
            <a:r>
              <a:rPr lang="en-US" sz="2800" dirty="0"/>
              <a:t>Using TEMPO Nighttime Data</a:t>
            </a:r>
          </a:p>
          <a:p>
            <a:pPr lvl="1"/>
            <a:r>
              <a:rPr lang="en-US" sz="2400" dirty="0"/>
              <a:t>“Twilight” Radiance L1b Files (RADT V3)</a:t>
            </a:r>
          </a:p>
          <a:p>
            <a:pPr lvl="1"/>
            <a:r>
              <a:rPr lang="en-US" sz="2400" dirty="0"/>
              <a:t>Cleaning &amp; Background Subtractions (Python)</a:t>
            </a:r>
          </a:p>
          <a:p>
            <a:pPr lvl="1"/>
            <a:r>
              <a:rPr lang="en-US" sz="2400" dirty="0"/>
              <a:t>Registration with VIIRS-DNB (MATLAB)</a:t>
            </a:r>
          </a:p>
          <a:p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193BE0-1015-8956-2FF2-281937FCE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at Night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2275AFA-B62A-B998-42B4-E094D8603F55}"/>
              </a:ext>
            </a:extLst>
          </p:cNvPr>
          <p:cNvCxnSpPr>
            <a:cxnSpLocks/>
          </p:cNvCxnSpPr>
          <p:nvPr/>
        </p:nvCxnSpPr>
        <p:spPr>
          <a:xfrm flipH="1">
            <a:off x="5856890" y="4926724"/>
            <a:ext cx="449317" cy="2128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B7682BF-11E7-7319-4775-A1C74A5BA4F7}"/>
              </a:ext>
            </a:extLst>
          </p:cNvPr>
          <p:cNvSpPr txBox="1"/>
          <p:nvPr/>
        </p:nvSpPr>
        <p:spPr>
          <a:xfrm>
            <a:off x="6409666" y="4465059"/>
            <a:ext cx="2751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effort in L0-to-1 Processing to Optimize Dark Current Subtraction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632ABFC-F5DD-8D4B-94D6-0873B4613AA2}"/>
              </a:ext>
            </a:extLst>
          </p:cNvPr>
          <p:cNvSpPr/>
          <p:nvPr/>
        </p:nvSpPr>
        <p:spPr>
          <a:xfrm>
            <a:off x="6645166" y="5502166"/>
            <a:ext cx="157655" cy="8671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E43FF-D22B-C016-0B8D-E0B85D68A32E}"/>
              </a:ext>
            </a:extLst>
          </p:cNvPr>
          <p:cNvSpPr txBox="1"/>
          <p:nvPr/>
        </p:nvSpPr>
        <p:spPr>
          <a:xfrm>
            <a:off x="6802820" y="5612551"/>
            <a:ext cx="2136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will be/are Available on GitHub</a:t>
            </a:r>
          </a:p>
        </p:txBody>
      </p:sp>
    </p:spTree>
    <p:extLst>
      <p:ext uri="{BB962C8B-B14F-4D97-AF65-F5344CB8AC3E}">
        <p14:creationId xmlns:p14="http://schemas.microsoft.com/office/powerpoint/2010/main" val="116656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C7413D-0729-D2D2-5D48-3E9ECEED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 Safety Limits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81438F9-2F6A-61A4-E646-F56173F9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97" y="1687590"/>
            <a:ext cx="6243008" cy="467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BCA38D-C53F-5192-E5CA-C6A60345717E}"/>
              </a:ext>
            </a:extLst>
          </p:cNvPr>
          <p:cNvSpPr txBox="1"/>
          <p:nvPr/>
        </p:nvSpPr>
        <p:spPr>
          <a:xfrm>
            <a:off x="7294904" y="2786920"/>
            <a:ext cx="17616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Aperture door closed</a:t>
            </a:r>
          </a:p>
          <a:p>
            <a:r>
              <a:rPr lang="en-US" sz="1400" b="1" dirty="0"/>
              <a:t>while sun is &lt; 60° </a:t>
            </a:r>
          </a:p>
          <a:p>
            <a:r>
              <a:rPr lang="en-US" sz="1400" b="1" dirty="0"/>
              <a:t>from optical axis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3AF893-EB4B-0A2D-1AD7-D35DC969B689}"/>
              </a:ext>
            </a:extLst>
          </p:cNvPr>
          <p:cNvSpPr txBox="1"/>
          <p:nvPr/>
        </p:nvSpPr>
        <p:spPr>
          <a:xfrm>
            <a:off x="326572" y="2786920"/>
            <a:ext cx="9147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Allowed </a:t>
            </a:r>
          </a:p>
          <a:p>
            <a:r>
              <a:rPr lang="en-US" sz="1400" b="1" dirty="0"/>
              <a:t>nighttime</a:t>
            </a:r>
          </a:p>
          <a:p>
            <a:r>
              <a:rPr lang="en-US" sz="1400" b="1" dirty="0"/>
              <a:t>observing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C61915-BF91-64F9-353C-58F9565D6E9B}"/>
              </a:ext>
            </a:extLst>
          </p:cNvPr>
          <p:cNvCxnSpPr>
            <a:stCxn id="15" idx="3"/>
          </p:cNvCxnSpPr>
          <p:nvPr/>
        </p:nvCxnSpPr>
        <p:spPr>
          <a:xfrm flipV="1">
            <a:off x="1241310" y="2786922"/>
            <a:ext cx="2514261" cy="3693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277E67-6707-EC3C-0933-8B3A42EB9ECC}"/>
              </a:ext>
            </a:extLst>
          </p:cNvPr>
          <p:cNvCxnSpPr>
            <a:stCxn id="15" idx="3"/>
          </p:cNvCxnSpPr>
          <p:nvPr/>
        </p:nvCxnSpPr>
        <p:spPr>
          <a:xfrm>
            <a:off x="1241310" y="3156252"/>
            <a:ext cx="2726533" cy="10288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3BAC070-CEF4-9E4F-A653-BD5CB4F599F0}"/>
              </a:ext>
            </a:extLst>
          </p:cNvPr>
          <p:cNvSpPr txBox="1"/>
          <p:nvPr/>
        </p:nvSpPr>
        <p:spPr>
          <a:xfrm>
            <a:off x="7420386" y="2000427"/>
            <a:ext cx="1440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Sun eclipsed</a:t>
            </a:r>
          </a:p>
          <a:p>
            <a:r>
              <a:rPr lang="en-US" sz="1400" b="1" dirty="0"/>
              <a:t>by Earth (umbra)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D8237B-03AB-07FE-1709-266A47BEC901}"/>
              </a:ext>
            </a:extLst>
          </p:cNvPr>
          <p:cNvCxnSpPr/>
          <p:nvPr/>
        </p:nvCxnSpPr>
        <p:spPr>
          <a:xfrm flipH="1">
            <a:off x="4923064" y="2262037"/>
            <a:ext cx="2497322" cy="374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86DA86-773A-ABDA-7D3E-469EA7E319E5}"/>
              </a:ext>
            </a:extLst>
          </p:cNvPr>
          <p:cNvSpPr txBox="1"/>
          <p:nvPr/>
        </p:nvSpPr>
        <p:spPr>
          <a:xfrm>
            <a:off x="2604576" y="5198361"/>
            <a:ext cx="800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Daylight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A08FBE-74EF-742D-949F-5B347849A45F}"/>
              </a:ext>
            </a:extLst>
          </p:cNvPr>
          <p:cNvSpPr/>
          <p:nvPr/>
        </p:nvSpPr>
        <p:spPr>
          <a:xfrm>
            <a:off x="2394488" y="4513624"/>
            <a:ext cx="4796726" cy="222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28D902-4B78-9BD1-079F-A724DF26B0D5}"/>
              </a:ext>
            </a:extLst>
          </p:cNvPr>
          <p:cNvSpPr/>
          <p:nvPr/>
        </p:nvSpPr>
        <p:spPr>
          <a:xfrm>
            <a:off x="2443332" y="3105207"/>
            <a:ext cx="4796726" cy="222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C8AA96-349B-A67B-8355-975377A6091D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5461908" y="2636788"/>
            <a:ext cx="1832996" cy="519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8F674F-C73A-8F7F-12C4-D011C1DF9B37}"/>
              </a:ext>
            </a:extLst>
          </p:cNvPr>
          <p:cNvCxnSpPr>
            <a:stCxn id="11" idx="1"/>
          </p:cNvCxnSpPr>
          <p:nvPr/>
        </p:nvCxnSpPr>
        <p:spPr>
          <a:xfrm flipH="1">
            <a:off x="5461908" y="3156252"/>
            <a:ext cx="1832996" cy="770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697865-537F-40FC-773C-B2236BE974FF}"/>
              </a:ext>
            </a:extLst>
          </p:cNvPr>
          <p:cNvCxnSpPr>
            <a:stCxn id="11" idx="1"/>
          </p:cNvCxnSpPr>
          <p:nvPr/>
        </p:nvCxnSpPr>
        <p:spPr>
          <a:xfrm flipH="1">
            <a:off x="5527222" y="3156252"/>
            <a:ext cx="1767682" cy="2011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8F4013-F00D-5EC1-C412-30ACC4E14A21}"/>
              </a:ext>
            </a:extLst>
          </p:cNvPr>
          <p:cNvCxnSpPr>
            <a:stCxn id="15" idx="3"/>
          </p:cNvCxnSpPr>
          <p:nvPr/>
        </p:nvCxnSpPr>
        <p:spPr>
          <a:xfrm>
            <a:off x="1241310" y="3156252"/>
            <a:ext cx="4694126" cy="2533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E65653C-1B0B-44C8-689E-68A65854D2CE}"/>
              </a:ext>
            </a:extLst>
          </p:cNvPr>
          <p:cNvSpPr/>
          <p:nvPr/>
        </p:nvSpPr>
        <p:spPr>
          <a:xfrm>
            <a:off x="2394488" y="5894338"/>
            <a:ext cx="4796726" cy="524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A367E8-AD54-9843-3C9D-B98EA88E966D}"/>
              </a:ext>
            </a:extLst>
          </p:cNvPr>
          <p:cNvCxnSpPr>
            <a:cxnSpLocks/>
          </p:cNvCxnSpPr>
          <p:nvPr/>
        </p:nvCxnSpPr>
        <p:spPr>
          <a:xfrm flipV="1">
            <a:off x="4923064" y="5894338"/>
            <a:ext cx="0" cy="1809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CAB169A-624E-0BE0-ED4B-84533A1CD6BD}"/>
              </a:ext>
            </a:extLst>
          </p:cNvPr>
          <p:cNvSpPr txBox="1"/>
          <p:nvPr/>
        </p:nvSpPr>
        <p:spPr>
          <a:xfrm>
            <a:off x="4164666" y="6059921"/>
            <a:ext cx="151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Satellite Midnight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920569-CF68-563F-4082-354034C4AD53}"/>
              </a:ext>
            </a:extLst>
          </p:cNvPr>
          <p:cNvSpPr txBox="1"/>
          <p:nvPr/>
        </p:nvSpPr>
        <p:spPr>
          <a:xfrm>
            <a:off x="393324" y="1271858"/>
            <a:ext cx="8357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Nighttime Observing by Solar Time at Satellite Longitude (91°W)</a:t>
            </a:r>
          </a:p>
        </p:txBody>
      </p:sp>
    </p:spTree>
    <p:extLst>
      <p:ext uri="{BB962C8B-B14F-4D97-AF65-F5344CB8AC3E}">
        <p14:creationId xmlns:p14="http://schemas.microsoft.com/office/powerpoint/2010/main" val="3394936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602FBE-4246-98BD-5C87-80800D49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Field of Regard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4CC075B-927F-8660-C569-943C712A2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2136238"/>
            <a:ext cx="8991600" cy="342372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DCB650-9285-B8EE-EFD9-386B8893A309}"/>
              </a:ext>
            </a:extLst>
          </p:cNvPr>
          <p:cNvSpPr txBox="1"/>
          <p:nvPr/>
        </p:nvSpPr>
        <p:spPr>
          <a:xfrm>
            <a:off x="1735810" y="176690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Tilt North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A7DB5-F69C-EC5E-19A7-A155E52522A8}"/>
              </a:ext>
            </a:extLst>
          </p:cNvPr>
          <p:cNvSpPr txBox="1"/>
          <p:nvPr/>
        </p:nvSpPr>
        <p:spPr>
          <a:xfrm>
            <a:off x="6325842" y="1766906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Tilt South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F9DDB5-FAA3-887A-E953-4721B0DE1FBD}"/>
              </a:ext>
            </a:extLst>
          </p:cNvPr>
          <p:cNvCxnSpPr/>
          <p:nvPr/>
        </p:nvCxnSpPr>
        <p:spPr>
          <a:xfrm>
            <a:off x="441702" y="5703376"/>
            <a:ext cx="375059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F59C85E-17CD-3EF4-A9CE-924CFBF3B343}"/>
              </a:ext>
            </a:extLst>
          </p:cNvPr>
          <p:cNvSpPr txBox="1"/>
          <p:nvPr/>
        </p:nvSpPr>
        <p:spPr>
          <a:xfrm>
            <a:off x="1190502" y="5703376"/>
            <a:ext cx="225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Scan Range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4B9B7C-0E9E-F2F4-EE69-D04367BDC6F2}"/>
              </a:ext>
            </a:extLst>
          </p:cNvPr>
          <p:cNvCxnSpPr/>
          <p:nvPr/>
        </p:nvCxnSpPr>
        <p:spPr>
          <a:xfrm>
            <a:off x="5034367" y="5703376"/>
            <a:ext cx="375059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82E212D-7EA7-BFFD-0143-D7BA5E10F20F}"/>
              </a:ext>
            </a:extLst>
          </p:cNvPr>
          <p:cNvSpPr txBox="1"/>
          <p:nvPr/>
        </p:nvSpPr>
        <p:spPr>
          <a:xfrm>
            <a:off x="5783167" y="5703376"/>
            <a:ext cx="225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Scan 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A8ACF-AC2F-7D1B-D16E-5065D1F12214}"/>
              </a:ext>
            </a:extLst>
          </p:cNvPr>
          <p:cNvSpPr txBox="1"/>
          <p:nvPr/>
        </p:nvSpPr>
        <p:spPr>
          <a:xfrm>
            <a:off x="2638522" y="1279706"/>
            <a:ext cx="386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Daytime Imagery for Context</a:t>
            </a:r>
          </a:p>
        </p:txBody>
      </p:sp>
    </p:spTree>
    <p:extLst>
      <p:ext uri="{BB962C8B-B14F-4D97-AF65-F5344CB8AC3E}">
        <p14:creationId xmlns:p14="http://schemas.microsoft.com/office/powerpoint/2010/main" val="2874216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43650-A3ED-0DE4-27C4-5EFC10E9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Clearest-Sky Composite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0C0BF5-ED14-BB77-FD6B-38B7CFAA9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3" t="5878" r="8729" b="9208"/>
          <a:stretch/>
        </p:blipFill>
        <p:spPr>
          <a:xfrm>
            <a:off x="0" y="1216614"/>
            <a:ext cx="9144000" cy="5388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67293F-56AF-403F-C9A4-66E21B1200B5}"/>
              </a:ext>
            </a:extLst>
          </p:cNvPr>
          <p:cNvSpPr txBox="1"/>
          <p:nvPr/>
        </p:nvSpPr>
        <p:spPr>
          <a:xfrm>
            <a:off x="5525146" y="1356101"/>
            <a:ext cx="320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Moonless February 2024 Nights</a:t>
            </a:r>
          </a:p>
          <a:p>
            <a:r>
              <a:rPr lang="en-US" b="1" dirty="0">
                <a:solidFill>
                  <a:schemeClr val="bg1"/>
                </a:solidFill>
              </a:rPr>
              <a:t>Integrated: 540 nm to 640 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44E8C0-CD6B-FBFE-C348-B53C88280729}"/>
              </a:ext>
            </a:extLst>
          </p:cNvPr>
          <p:cNvSpPr txBox="1"/>
          <p:nvPr/>
        </p:nvSpPr>
        <p:spPr>
          <a:xfrm>
            <a:off x="8128956" y="1040354"/>
            <a:ext cx="947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nW</a:t>
            </a:r>
            <a:r>
              <a:rPr lang="en-US" sz="1200" b="1" dirty="0"/>
              <a:t>/(cm</a:t>
            </a:r>
            <a:r>
              <a:rPr lang="en-US" sz="1200" b="1" baseline="30000" dirty="0"/>
              <a:t>2 </a:t>
            </a:r>
            <a:r>
              <a:rPr lang="en-US" sz="1200" b="1" dirty="0" err="1"/>
              <a:t>sr</a:t>
            </a:r>
            <a:r>
              <a:rPr lang="en-US" sz="1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9414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7D08AD1-1161-A624-32E5-0B2F2D3DC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162"/>
            <a:ext cx="9144000" cy="5245574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9CFECED7-56CA-3717-6AD0-B88E7187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</p:spPr>
        <p:txBody>
          <a:bodyPr/>
          <a:lstStyle/>
          <a:p>
            <a:r>
              <a:rPr lang="en-US" dirty="0"/>
              <a:t>Clouds in the Moonlight</a:t>
            </a:r>
          </a:p>
        </p:txBody>
      </p:sp>
    </p:spTree>
    <p:extLst>
      <p:ext uri="{BB962C8B-B14F-4D97-AF65-F5344CB8AC3E}">
        <p14:creationId xmlns:p14="http://schemas.microsoft.com/office/powerpoint/2010/main" val="84671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385044-EA25-489A-C3EE-41DB75D20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Lights Classification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8542E0-DDD8-B737-1B72-0224CF1EE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482" y="1143000"/>
            <a:ext cx="7465035" cy="5410200"/>
          </a:xfrm>
        </p:spPr>
      </p:pic>
    </p:spTree>
    <p:extLst>
      <p:ext uri="{BB962C8B-B14F-4D97-AF65-F5344CB8AC3E}">
        <p14:creationId xmlns:p14="http://schemas.microsoft.com/office/powerpoint/2010/main" val="2172640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AF54C2-17BA-2693-DC9D-E1AC6BA4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Lights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C8B7B8-0C67-4EFB-5D8F-383F78ECB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97"/>
          <a:stretch/>
        </p:blipFill>
        <p:spPr>
          <a:xfrm>
            <a:off x="747658" y="997616"/>
            <a:ext cx="7731960" cy="576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26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E00434-B929-8F9B-276A-4918098C9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Aurora &amp; Nightglow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D0F78814-0702-D943-5E33-5876B8DA5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66" y="1064041"/>
            <a:ext cx="7418468" cy="565321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B508665B-5DBD-7CC4-D75E-EC0E4D067CA7}"/>
              </a:ext>
            </a:extLst>
          </p:cNvPr>
          <p:cNvSpPr txBox="1"/>
          <p:nvPr/>
        </p:nvSpPr>
        <p:spPr>
          <a:xfrm>
            <a:off x="1782305" y="3752147"/>
            <a:ext cx="2236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Spatially Averaged UV Spectrum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A6F32DC-5429-CE1D-B101-8131B92ACD42}"/>
              </a:ext>
            </a:extLst>
          </p:cNvPr>
          <p:cNvSpPr txBox="1"/>
          <p:nvPr/>
        </p:nvSpPr>
        <p:spPr>
          <a:xfrm>
            <a:off x="5259092" y="3752147"/>
            <a:ext cx="2248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Spatially Averaged VIS Spectrum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149E88D-C787-CBD2-F2C1-FCD72B4E8933}"/>
              </a:ext>
            </a:extLst>
          </p:cNvPr>
          <p:cNvSpPr txBox="1"/>
          <p:nvPr/>
        </p:nvSpPr>
        <p:spPr>
          <a:xfrm>
            <a:off x="6383534" y="2967353"/>
            <a:ext cx="1199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120 s Exposures</a:t>
            </a:r>
          </a:p>
        </p:txBody>
      </p:sp>
    </p:spTree>
    <p:extLst>
      <p:ext uri="{BB962C8B-B14F-4D97-AF65-F5344CB8AC3E}">
        <p14:creationId xmlns:p14="http://schemas.microsoft.com/office/powerpoint/2010/main" val="40783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22231</TotalTime>
  <Words>473</Words>
  <Application>Microsoft Office PowerPoint</Application>
  <PresentationFormat>On-screen Show (4:3)</PresentationFormat>
  <Paragraphs>100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Rounded MT Bold</vt:lpstr>
      <vt:lpstr>Calibri</vt:lpstr>
      <vt:lpstr>Wingdings</vt:lpstr>
      <vt:lpstr>Office Theme</vt:lpstr>
      <vt:lpstr>PowerPoint Presentation</vt:lpstr>
      <vt:lpstr>TEMPO at Night</vt:lpstr>
      <vt:lpstr>Sun Safety Limits</vt:lpstr>
      <vt:lpstr>Full Field of Regard</vt:lpstr>
      <vt:lpstr>Clearest-Sky Composite</vt:lpstr>
      <vt:lpstr>Clouds in the Moonlight</vt:lpstr>
      <vt:lpstr>City Lights Classification</vt:lpstr>
      <vt:lpstr>City Lights Classification</vt:lpstr>
      <vt:lpstr>Aurora &amp; Nightglow</vt:lpstr>
      <vt:lpstr>Post-Processing: Cleaning</vt:lpstr>
      <vt:lpstr>Background Subtraction</vt:lpstr>
      <vt:lpstr>Subtracted Background</vt:lpstr>
      <vt:lpstr>Reregistration with VIIRS </vt:lpstr>
      <vt:lpstr>Possible Investigations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NASA ODIN</dc:creator>
  <cp:lastModifiedBy>Carr, Jim</cp:lastModifiedBy>
  <cp:revision>490</cp:revision>
  <cp:lastPrinted>2015-05-07T16:21:00Z</cp:lastPrinted>
  <dcterms:created xsi:type="dcterms:W3CDTF">2013-01-29T19:06:19Z</dcterms:created>
  <dcterms:modified xsi:type="dcterms:W3CDTF">2024-08-23T22:15:59Z</dcterms:modified>
</cp:coreProperties>
</file>